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2" r:id="rId4"/>
    <p:sldId id="268" r:id="rId5"/>
    <p:sldId id="283" r:id="rId6"/>
    <p:sldId id="267" r:id="rId7"/>
    <p:sldId id="288" r:id="rId8"/>
    <p:sldId id="266" r:id="rId9"/>
    <p:sldId id="287" r:id="rId10"/>
    <p:sldId id="269" r:id="rId11"/>
    <p:sldId id="284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5182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316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8858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1712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490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3901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1702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187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233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3057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4649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5C318-07C2-4F94-8805-3EE289D9381E}" type="datetimeFigureOut">
              <a:rPr lang="en-GB" smtClean="0"/>
              <a:pPr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6264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gacy.naace.co.uk/2472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pitadiscovery.co.uk/dmu/items/93619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mu.summon.serialssolutions.com/?q=" TargetMode="External"/><Relationship Id="rId2" Type="http://schemas.openxmlformats.org/officeDocument/2006/relationships/hyperlink" Target="http://www.library.dmu.ac.uk/Resources/Databases/index.php?page=164&amp;id=332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holar.google.co.uk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ice-web.cc.gatech.edu/ce21/1/static/Teacher-CSP/CSPNameTurtles/bodySyntonic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EDUC2323 Computer Programming as a Tool for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1752600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Syntonic</a:t>
            </a:r>
            <a:r>
              <a:rPr lang="en-GB" b="1" dirty="0" smtClean="0"/>
              <a:t> </a:t>
            </a:r>
            <a:r>
              <a:rPr lang="en-GB" b="1" dirty="0"/>
              <a:t>and unplugged </a:t>
            </a:r>
            <a:r>
              <a:rPr lang="en-GB" b="1" dirty="0" smtClean="0"/>
              <a:t>learning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6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435516"/>
            <a:ext cx="2904047" cy="24673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496298"/>
            <a:ext cx="3042287" cy="217306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6207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Example from action research (Briggs, 2013)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1784" y="4005064"/>
            <a:ext cx="56203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“</a:t>
            </a:r>
            <a:r>
              <a:rPr lang="en-GB" sz="2000" dirty="0" err="1"/>
              <a:t>Papert’s</a:t>
            </a:r>
            <a:r>
              <a:rPr lang="en-GB" sz="2000" dirty="0"/>
              <a:t> (1984) description of the turtle in logo programming, as being body syntonic, was echoed by the children who explored the use of programming blocks to create movements for sprites.” </a:t>
            </a:r>
          </a:p>
          <a:p>
            <a:r>
              <a:rPr lang="en-GB" sz="2000" dirty="0"/>
              <a:t>“[… The] pair of girls giggled as their actions caused the character to turn or move off the stage. [The] pair of boys was proud of their crab which moved sideways round a circle.” (p9)</a:t>
            </a:r>
          </a:p>
        </p:txBody>
      </p:sp>
      <p:sp>
        <p:nvSpPr>
          <p:cNvPr id="2" name="Rectangle 1"/>
          <p:cNvSpPr/>
          <p:nvPr/>
        </p:nvSpPr>
        <p:spPr>
          <a:xfrm>
            <a:off x="3635896" y="1430774"/>
            <a:ext cx="51561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“A pair of girls discovered ways to move and turn their character around the screen. Their enjoyment was clear and also their willingness to ‘have a go’ to see what might happen.” (p3)</a:t>
            </a:r>
          </a:p>
          <a:p>
            <a:endParaRPr lang="en-GB" sz="2000" dirty="0"/>
          </a:p>
          <a:p>
            <a:r>
              <a:rPr lang="en-GB" sz="2000" dirty="0"/>
              <a:t>“A pair of boys became fascinated by the movements they caused, ‘He’s circling, he’s going sideways because he’s a crab.’” (p3)</a:t>
            </a:r>
          </a:p>
          <a:p>
            <a:endParaRPr lang="en-GB" sz="2000" dirty="0"/>
          </a:p>
        </p:txBody>
      </p:sp>
      <p:sp>
        <p:nvSpPr>
          <p:cNvPr id="3" name="Rectangle 2"/>
          <p:cNvSpPr/>
          <p:nvPr/>
        </p:nvSpPr>
        <p:spPr>
          <a:xfrm>
            <a:off x="395536" y="620688"/>
            <a:ext cx="8507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hlinkClick r:id="rId4"/>
              </a:rPr>
              <a:t>Case studies of Year 6 pupils using Scratch </a:t>
            </a:r>
            <a:r>
              <a:rPr lang="en-GB" sz="2000" dirty="0"/>
              <a:t>in 3 primary schools by Julia Briggs, Primary Education Technology Advisor, Somerset County Council.</a:t>
            </a:r>
          </a:p>
        </p:txBody>
      </p:sp>
    </p:spTree>
    <p:extLst>
      <p:ext uri="{BB962C8B-B14F-4D97-AF65-F5344CB8AC3E}">
        <p14:creationId xmlns="" xmlns:p14="http://schemas.microsoft.com/office/powerpoint/2010/main" val="125129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Think about how far we have </a:t>
            </a:r>
            <a:r>
              <a:rPr lang="en-GB" sz="2800" b="1" dirty="0" smtClean="0"/>
              <a:t>come…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2331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Programming concepts and Scratch blocks </a:t>
            </a:r>
            <a:r>
              <a:rPr lang="en-GB" dirty="0" err="1" smtClean="0"/>
              <a:t>etc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Motion: move, turn, point in direction, set y to, change y by</a:t>
            </a:r>
          </a:p>
          <a:p>
            <a:pPr lvl="1"/>
            <a:r>
              <a:rPr lang="en-GB" dirty="0" smtClean="0"/>
              <a:t>Looks: say [for x secs], </a:t>
            </a:r>
          </a:p>
          <a:p>
            <a:pPr lvl="1"/>
            <a:r>
              <a:rPr lang="en-GB" dirty="0" smtClean="0"/>
              <a:t>Sound: play sound</a:t>
            </a:r>
          </a:p>
          <a:p>
            <a:pPr lvl="1"/>
            <a:r>
              <a:rPr lang="en-GB" dirty="0" smtClean="0"/>
              <a:t>Pen: clear, pen down, set pen colour to</a:t>
            </a:r>
          </a:p>
          <a:p>
            <a:pPr lvl="1"/>
            <a:r>
              <a:rPr lang="en-GB" dirty="0" smtClean="0"/>
              <a:t>Variables: set X to N, change X by, show/hide</a:t>
            </a:r>
          </a:p>
          <a:p>
            <a:pPr lvl="1"/>
            <a:r>
              <a:rPr lang="en-GB" dirty="0" smtClean="0"/>
              <a:t>Events: when green flag pressed ,when X key pressed</a:t>
            </a:r>
          </a:p>
          <a:p>
            <a:pPr lvl="1"/>
            <a:r>
              <a:rPr lang="en-GB" dirty="0" smtClean="0"/>
              <a:t>Control: wait, repeat, forever, if/then/else, repeat until, stop all</a:t>
            </a:r>
          </a:p>
          <a:p>
            <a:pPr lvl="1"/>
            <a:r>
              <a:rPr lang="en-GB" dirty="0" smtClean="0"/>
              <a:t>Sensing: touching colour, ask/answer</a:t>
            </a:r>
          </a:p>
          <a:p>
            <a:pPr lvl="1"/>
            <a:r>
              <a:rPr lang="en-GB" dirty="0" smtClean="0"/>
              <a:t>Operators: maths operators, pick random, greater/lesser than, equal to</a:t>
            </a:r>
          </a:p>
          <a:p>
            <a:pPr lvl="1"/>
            <a:r>
              <a:rPr lang="en-GB" dirty="0" smtClean="0"/>
              <a:t>Sprite design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11411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There is more…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686800" cy="6048672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Some of the key remaining programming topics that will support your practical work:</a:t>
            </a:r>
          </a:p>
          <a:p>
            <a:pPr lvl="1"/>
            <a:r>
              <a:rPr lang="en-GB" dirty="0" smtClean="0"/>
              <a:t>More sophisticated sprite animation and graphics</a:t>
            </a:r>
          </a:p>
          <a:p>
            <a:pPr lvl="1"/>
            <a:r>
              <a:rPr lang="en-GB" dirty="0" smtClean="0"/>
              <a:t>Costume and backdrop changes</a:t>
            </a:r>
          </a:p>
          <a:p>
            <a:pPr lvl="1"/>
            <a:r>
              <a:rPr lang="en-GB" dirty="0" smtClean="0"/>
              <a:t>More sophisticated sound/music operations</a:t>
            </a:r>
          </a:p>
          <a:p>
            <a:pPr lvl="1"/>
            <a:r>
              <a:rPr lang="en-GB" dirty="0" smtClean="0"/>
              <a:t>Lists (variables with more than one ‘memory slot’)</a:t>
            </a:r>
          </a:p>
          <a:p>
            <a:pPr lvl="1"/>
            <a:r>
              <a:rPr lang="en-GB" dirty="0" smtClean="0"/>
              <a:t>Broadcasting and sprite communication</a:t>
            </a:r>
          </a:p>
          <a:p>
            <a:pPr lvl="1"/>
            <a:r>
              <a:rPr lang="en-GB" dirty="0" smtClean="0"/>
              <a:t>Sprite cloning</a:t>
            </a:r>
          </a:p>
          <a:p>
            <a:pPr lvl="1"/>
            <a:r>
              <a:rPr lang="en-GB" dirty="0" smtClean="0"/>
              <a:t>More advanced sensing and interaction</a:t>
            </a:r>
          </a:p>
          <a:p>
            <a:pPr lvl="1"/>
            <a:r>
              <a:rPr lang="en-GB" dirty="0" smtClean="0"/>
              <a:t>Boolean logic tests (and, or, not)</a:t>
            </a:r>
          </a:p>
          <a:p>
            <a:pPr lvl="1"/>
            <a:r>
              <a:rPr lang="en-GB" dirty="0" smtClean="0"/>
              <a:t>‘Strings’ (variables for text) and string manipulation</a:t>
            </a:r>
          </a:p>
          <a:p>
            <a:pPr lvl="1"/>
            <a:r>
              <a:rPr lang="en-GB" dirty="0" smtClean="0"/>
              <a:t>Maths functions and sorting</a:t>
            </a:r>
          </a:p>
          <a:p>
            <a:r>
              <a:rPr lang="en-GB" dirty="0" smtClean="0"/>
              <a:t>But… you now know enough to find out about these on your own, if your practical work demands it</a:t>
            </a:r>
          </a:p>
          <a:p>
            <a:r>
              <a:rPr lang="en-GB" dirty="0" smtClean="0"/>
              <a:t>Remember all the lovely Scratch (e)books we have in the library – all listed on in </a:t>
            </a:r>
            <a:r>
              <a:rPr lang="en-GB" smtClean="0"/>
              <a:t>the </a:t>
            </a:r>
            <a:r>
              <a:rPr lang="en-GB" smtClean="0"/>
              <a:t>handbook</a:t>
            </a:r>
            <a:endParaRPr lang="en-GB" dirty="0" smtClean="0"/>
          </a:p>
          <a:p>
            <a:r>
              <a:rPr lang="en-GB" dirty="0" smtClean="0"/>
              <a:t>And don’t forget you can always come and ask me (or email)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8223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-99392"/>
            <a:ext cx="8892480" cy="562074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Some </a:t>
            </a:r>
            <a:r>
              <a:rPr lang="en-GB" sz="2800" b="1" dirty="0"/>
              <a:t>pointers on theory and research in your </a:t>
            </a:r>
            <a:r>
              <a:rPr lang="en-GB" sz="2800" b="1" dirty="0" smtClean="0"/>
              <a:t>blogs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338" y="404664"/>
            <a:ext cx="8820472" cy="4525963"/>
          </a:xfrm>
        </p:spPr>
        <p:txBody>
          <a:bodyPr>
            <a:normAutofit/>
          </a:bodyPr>
          <a:lstStyle/>
          <a:p>
            <a:r>
              <a:rPr lang="en-GB" sz="2150" dirty="0"/>
              <a:t>Ask yourself: why do you think that engaging with your topic via a computer program would be helpful or effective for learners?</a:t>
            </a:r>
          </a:p>
          <a:p>
            <a:pPr lvl="1"/>
            <a:r>
              <a:rPr lang="en-GB" sz="2150" dirty="0"/>
              <a:t>Why don’t we just sit your ‘learner’ down and talk at them until they understand your topic?</a:t>
            </a:r>
          </a:p>
          <a:p>
            <a:pPr lvl="1"/>
            <a:r>
              <a:rPr lang="en-GB" sz="2150" dirty="0"/>
              <a:t>What does the interaction with the computer/program offer?</a:t>
            </a:r>
          </a:p>
          <a:p>
            <a:r>
              <a:rPr lang="en-GB" sz="2150" dirty="0"/>
              <a:t>Let’s recap some of the theoretical concepts we have discussed and read </a:t>
            </a:r>
            <a:r>
              <a:rPr lang="en-GB" sz="2150" dirty="0" smtClean="0"/>
              <a:t>so far:</a:t>
            </a:r>
            <a:endParaRPr lang="en-GB" sz="2150" dirty="0"/>
          </a:p>
        </p:txBody>
      </p:sp>
      <p:sp>
        <p:nvSpPr>
          <p:cNvPr id="4" name="Rectangle 3"/>
          <p:cNvSpPr/>
          <p:nvPr/>
        </p:nvSpPr>
        <p:spPr>
          <a:xfrm>
            <a:off x="107504" y="2924944"/>
            <a:ext cx="6000498" cy="154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GB" sz="2150" dirty="0" smtClean="0">
                <a:solidFill>
                  <a:prstClr val="black"/>
                </a:solidFill>
              </a:rPr>
              <a:t>Workshop 1 &amp; 2: </a:t>
            </a:r>
            <a:r>
              <a:rPr lang="en-GB" sz="2150" dirty="0">
                <a:solidFill>
                  <a:prstClr val="black"/>
                </a:solidFill>
              </a:rPr>
              <a:t>Meaningful learning, Constructionism, Computational thinking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GB" sz="2150" dirty="0" smtClean="0">
                <a:solidFill>
                  <a:prstClr val="black"/>
                </a:solidFill>
              </a:rPr>
              <a:t>Workshop 3</a:t>
            </a:r>
            <a:r>
              <a:rPr lang="en-GB" sz="2150" dirty="0">
                <a:solidFill>
                  <a:prstClr val="black"/>
                </a:solidFill>
              </a:rPr>
              <a:t>: Just in Time Learning (JITL)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GB" sz="2150" dirty="0" smtClean="0">
                <a:solidFill>
                  <a:prstClr val="black"/>
                </a:solidFill>
              </a:rPr>
              <a:t>Workshop 4</a:t>
            </a:r>
            <a:r>
              <a:rPr lang="en-GB" sz="2150" dirty="0">
                <a:solidFill>
                  <a:prstClr val="black"/>
                </a:solidFill>
              </a:rPr>
              <a:t>: Microworlds for </a:t>
            </a:r>
            <a:r>
              <a:rPr lang="en-GB" sz="2150" dirty="0" smtClean="0">
                <a:solidFill>
                  <a:prstClr val="black"/>
                </a:solidFill>
              </a:rPr>
              <a:t>learning</a:t>
            </a:r>
            <a:endParaRPr lang="en-GB" sz="215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4509120"/>
            <a:ext cx="8964488" cy="1746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50" b="1" dirty="0"/>
              <a:t>But! Don’t forget that most of these ideas are based on existing, general theories of learning due to people like Piaget, Vygotsky, Bandura and Bruner. You can use these theorists’ ideas too</a:t>
            </a:r>
            <a:r>
              <a:rPr lang="en-GB" sz="2150" b="1" dirty="0" smtClean="0"/>
              <a:t>! </a:t>
            </a:r>
            <a:endParaRPr lang="en-GB" sz="21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50" dirty="0" smtClean="0"/>
              <a:t>Also Games Based Learning theory might be useful - </a:t>
            </a:r>
            <a:r>
              <a:rPr lang="en-GB" sz="2150" dirty="0" smtClean="0">
                <a:hlinkClick r:id="rId2"/>
              </a:rPr>
              <a:t>see chapter 4 of </a:t>
            </a:r>
            <a:r>
              <a:rPr lang="en-US" sz="2150" dirty="0" smtClean="0">
                <a:hlinkClick r:id="rId2"/>
              </a:rPr>
              <a:t>Teaching with technologies: the essential guide (</a:t>
            </a:r>
            <a:r>
              <a:rPr lang="en-US" sz="2150" dirty="0" err="1" smtClean="0">
                <a:hlinkClick r:id="rId2"/>
              </a:rPr>
              <a:t>Younie</a:t>
            </a:r>
            <a:r>
              <a:rPr lang="en-US" sz="2150" dirty="0" smtClean="0">
                <a:hlinkClick r:id="rId2"/>
              </a:rPr>
              <a:t>, </a:t>
            </a:r>
            <a:r>
              <a:rPr lang="en-US" sz="2150" dirty="0" err="1" smtClean="0">
                <a:hlinkClick r:id="rId2"/>
              </a:rPr>
              <a:t>Leask</a:t>
            </a:r>
            <a:r>
              <a:rPr lang="en-US" sz="2150" dirty="0" smtClean="0">
                <a:hlinkClick r:id="rId2"/>
              </a:rPr>
              <a:t> 2013)</a:t>
            </a:r>
            <a:endParaRPr lang="en-GB" sz="2150" dirty="0"/>
          </a:p>
        </p:txBody>
      </p:sp>
    </p:spTree>
    <p:extLst>
      <p:ext uri="{BB962C8B-B14F-4D97-AF65-F5344CB8AC3E}">
        <p14:creationId xmlns="" xmlns:p14="http://schemas.microsoft.com/office/powerpoint/2010/main" val="382713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116632"/>
            <a:ext cx="8892480" cy="562074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Some </a:t>
            </a:r>
            <a:r>
              <a:rPr lang="en-GB" sz="2800" b="1" dirty="0" smtClean="0"/>
              <a:t>other pointers </a:t>
            </a:r>
            <a:r>
              <a:rPr lang="en-GB" sz="2800" b="1" dirty="0"/>
              <a:t>on theory and research in your blogs (2)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568" y="980728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And… Don’t forget to check for relevant sources within research and professional literature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1916832"/>
            <a:ext cx="381642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For research literature: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Check </a:t>
            </a:r>
            <a:r>
              <a:rPr lang="en-GB" sz="2200" dirty="0">
                <a:hlinkClick r:id="rId2"/>
              </a:rPr>
              <a:t>Education Research Complete</a:t>
            </a:r>
            <a:r>
              <a:rPr lang="en-GB" sz="2200" dirty="0"/>
              <a:t> and the </a:t>
            </a:r>
            <a:r>
              <a:rPr lang="en-GB" sz="2200" dirty="0">
                <a:hlinkClick r:id="rId3"/>
              </a:rPr>
              <a:t>library catalogue</a:t>
            </a:r>
            <a:endParaRPr lang="en-GB" sz="2200" dirty="0"/>
          </a:p>
          <a:p>
            <a:pPr lvl="1"/>
            <a:endParaRPr lang="en-GB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Check </a:t>
            </a:r>
            <a:r>
              <a:rPr lang="en-GB" sz="2200" dirty="0">
                <a:hlinkClick r:id="rId4"/>
              </a:rPr>
              <a:t>Google Scholar</a:t>
            </a:r>
            <a:endParaRPr lang="en-GB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4860032" y="1916832"/>
            <a:ext cx="39604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And remember that we have explored examples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Teacher and researcher blogs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Action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Professional magazine article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/>
              <a:t>All these kinds of sources are appropriate to cite in this task, as long as you evaluate accuracy, relevance, date </a:t>
            </a:r>
            <a:r>
              <a:rPr lang="en-GB" sz="2200" b="1" dirty="0" smtClean="0"/>
              <a:t>etc.</a:t>
            </a:r>
            <a:endParaRPr lang="en-GB" sz="2200" b="1" dirty="0"/>
          </a:p>
        </p:txBody>
      </p:sp>
    </p:spTree>
    <p:extLst>
      <p:ext uri="{BB962C8B-B14F-4D97-AF65-F5344CB8AC3E}">
        <p14:creationId xmlns="" xmlns:p14="http://schemas.microsoft.com/office/powerpoint/2010/main" val="10796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 err="1" smtClean="0"/>
              <a:t>LoFi</a:t>
            </a:r>
            <a:r>
              <a:rPr lang="en-GB" dirty="0" smtClean="0"/>
              <a:t> algorithm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How do you sort a list of 10 numbers?</a:t>
            </a:r>
          </a:p>
          <a:p>
            <a:r>
              <a:rPr lang="en-GB" dirty="0" smtClean="0"/>
              <a:t>Bubble sort (one of the first algorithms I learnt)</a:t>
            </a:r>
          </a:p>
          <a:p>
            <a:r>
              <a:rPr lang="en-GB" dirty="0" smtClean="0"/>
              <a:t>A bit old fashioned now but still makes the point!</a:t>
            </a:r>
          </a:p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Mix up ten numbers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Lay them out as a list in front of you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Start at the top of the list and compare the first two numbers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Swap the numbers only if the first number is higher than the second number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Now go to the next number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Repeat step 4 until the list is sorted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097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44624" y="4462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b="1" dirty="0"/>
              <a:t>Remember back to workshop 1?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71752049"/>
              </p:ext>
            </p:extLst>
          </p:nvPr>
        </p:nvGraphicFramePr>
        <p:xfrm>
          <a:off x="1475656" y="1106812"/>
          <a:ext cx="6937480" cy="5202508"/>
        </p:xfrm>
        <a:graphic>
          <a:graphicData uri="http://schemas.openxmlformats.org/presentationml/2006/ole">
            <p:oleObj spid="_x0000_s2074" name="Slide" r:id="rId3" imgW="4521690" imgH="3390936" progId="PowerPoint.Slide.12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1835696" y="4581128"/>
            <a:ext cx="6120680" cy="1080120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8171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62074"/>
          </a:xfrm>
        </p:spPr>
        <p:txBody>
          <a:bodyPr>
            <a:normAutofit/>
          </a:bodyPr>
          <a:lstStyle/>
          <a:p>
            <a:r>
              <a:rPr lang="en-GB" sz="2800" dirty="0"/>
              <a:t>‘Unplugged’ Computer Science…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28167">
            <a:off x="5762702" y="880321"/>
            <a:ext cx="2724309" cy="35370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51520" y="704011"/>
            <a:ext cx="5195571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dirty="0" smtClean="0"/>
              <a:t>It is possible to engage </a:t>
            </a:r>
            <a:r>
              <a:rPr lang="en-GB" sz="2300" dirty="0"/>
              <a:t>in </a:t>
            </a:r>
            <a:r>
              <a:rPr lang="en-GB" sz="2300" i="1" dirty="0"/>
              <a:t>computational thinking</a:t>
            </a:r>
            <a:r>
              <a:rPr lang="en-GB" sz="2300" dirty="0"/>
              <a:t> whilst not actually </a:t>
            </a:r>
            <a:r>
              <a:rPr lang="en-GB" sz="2300" i="1" dirty="0"/>
              <a:t>working </a:t>
            </a:r>
            <a:r>
              <a:rPr lang="en-GB" sz="2300" dirty="0"/>
              <a:t>at a computer.</a:t>
            </a:r>
          </a:p>
          <a:p>
            <a:endParaRPr lang="en-GB" sz="2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dirty="0" smtClean="0"/>
              <a:t>Making </a:t>
            </a:r>
            <a:r>
              <a:rPr lang="en-GB" sz="2300" dirty="0"/>
              <a:t>links between programming concepts and the ‘real’, physical, practical world can really help some people learn.</a:t>
            </a:r>
          </a:p>
          <a:p>
            <a:endParaRPr lang="en-GB" sz="2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dirty="0" smtClean="0"/>
              <a:t>Motivation </a:t>
            </a:r>
            <a:r>
              <a:rPr lang="en-GB" sz="2300" dirty="0"/>
              <a:t>for Tim Bell </a:t>
            </a:r>
            <a:r>
              <a:rPr lang="en-GB" sz="2300" i="1" dirty="0"/>
              <a:t>et al’s</a:t>
            </a:r>
            <a:r>
              <a:rPr lang="en-GB" sz="2300" dirty="0"/>
              <a:t> ‘Computer Science Unplugged’ free book (2015).</a:t>
            </a:r>
          </a:p>
          <a:p>
            <a:endParaRPr lang="en-GB" sz="2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dirty="0"/>
              <a:t>Build’s on Seymour </a:t>
            </a:r>
            <a:r>
              <a:rPr lang="en-GB" sz="2300" dirty="0" err="1"/>
              <a:t>Papert’s</a:t>
            </a:r>
            <a:r>
              <a:rPr lang="en-GB" sz="2300" dirty="0"/>
              <a:t> (1980) theoretical idea of ‘</a:t>
            </a:r>
            <a:r>
              <a:rPr lang="en-GB" sz="2300" dirty="0" err="1"/>
              <a:t>syntonicity</a:t>
            </a:r>
            <a:r>
              <a:rPr lang="en-GB" sz="2300" dirty="0"/>
              <a:t>’</a:t>
            </a:r>
          </a:p>
        </p:txBody>
      </p:sp>
    </p:spTree>
    <p:extLst>
      <p:ext uri="{BB962C8B-B14F-4D97-AF65-F5344CB8AC3E}">
        <p14:creationId xmlns="" xmlns:p14="http://schemas.microsoft.com/office/powerpoint/2010/main" val="284149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 err="1" smtClean="0"/>
              <a:t>Syntonicity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r>
              <a:rPr lang="en-GB" sz="2800" dirty="0" smtClean="0">
                <a:hlinkClick r:id="rId2"/>
              </a:rPr>
              <a:t>http://ice-web.cc.gatech.edu/ce21/1/static/Teacher-CSP/CSPNameTurtles/bodySyntonic.html</a:t>
            </a:r>
            <a:endParaRPr lang="en-GB" sz="2800" dirty="0" smtClean="0"/>
          </a:p>
          <a:p>
            <a:endParaRPr lang="en-GB" sz="28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564904"/>
            <a:ext cx="4105647" cy="3839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562074"/>
          </a:xfrm>
        </p:spPr>
        <p:txBody>
          <a:bodyPr>
            <a:normAutofit/>
          </a:bodyPr>
          <a:lstStyle/>
          <a:p>
            <a:r>
              <a:rPr lang="en-GB" sz="2800" b="1" dirty="0"/>
              <a:t>Reading: Blog Post by </a:t>
            </a:r>
            <a:r>
              <a:rPr lang="en-GB" sz="2800" b="1" dirty="0" err="1"/>
              <a:t>Uttam</a:t>
            </a:r>
            <a:r>
              <a:rPr lang="en-GB" sz="2800" b="1" dirty="0"/>
              <a:t> (2016)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710962">
            <a:off x="5474884" y="2046841"/>
            <a:ext cx="2952750" cy="41910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51520" y="1268760"/>
            <a:ext cx="4590256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</a:rPr>
              <a:t>What other types of </a:t>
            </a:r>
            <a:r>
              <a:rPr lang="en-GB" sz="2400" dirty="0" err="1" smtClean="0">
                <a:solidFill>
                  <a:prstClr val="black"/>
                </a:solidFill>
              </a:rPr>
              <a:t>syntonicity</a:t>
            </a:r>
            <a:r>
              <a:rPr lang="en-GB" sz="2400" dirty="0" smtClean="0">
                <a:solidFill>
                  <a:prstClr val="black"/>
                </a:solidFill>
              </a:rPr>
              <a:t> can you identify?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</a:rPr>
              <a:t>According </a:t>
            </a:r>
            <a:r>
              <a:rPr lang="en-GB" sz="2400" dirty="0">
                <a:solidFill>
                  <a:prstClr val="black"/>
                </a:solidFill>
              </a:rPr>
              <a:t>to the blog author, how does Scratch extend or challenge the ideas of </a:t>
            </a:r>
            <a:r>
              <a:rPr lang="en-GB" sz="2400" dirty="0" err="1">
                <a:solidFill>
                  <a:prstClr val="black"/>
                </a:solidFill>
              </a:rPr>
              <a:t>syntonicity</a:t>
            </a:r>
            <a:r>
              <a:rPr lang="en-GB" sz="2400" dirty="0">
                <a:solidFill>
                  <a:prstClr val="black"/>
                </a:solidFill>
              </a:rPr>
              <a:t> that were associated by the older educational programming language </a:t>
            </a:r>
            <a:r>
              <a:rPr lang="en-GB" sz="2400" i="1" dirty="0">
                <a:solidFill>
                  <a:prstClr val="black"/>
                </a:solidFill>
              </a:rPr>
              <a:t>Logo?</a:t>
            </a:r>
            <a:endParaRPr lang="en-GB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777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</a:t>
            </a:r>
            <a:r>
              <a:rPr lang="en-GB" dirty="0" err="1" smtClean="0"/>
              <a:t>Syntonicity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Computers and programming can be very abstract and mathematical</a:t>
            </a:r>
          </a:p>
          <a:p>
            <a:r>
              <a:rPr lang="en-GB" dirty="0" smtClean="0"/>
              <a:t>Doing something in the “real world” that we do in the computer</a:t>
            </a:r>
          </a:p>
          <a:p>
            <a:pPr lvl="1"/>
            <a:r>
              <a:rPr lang="en-GB" dirty="0" smtClean="0"/>
              <a:t>Body – physical self</a:t>
            </a:r>
          </a:p>
          <a:p>
            <a:pPr lvl="1"/>
            <a:r>
              <a:rPr lang="en-GB" dirty="0" smtClean="0"/>
              <a:t>Ego – experience and feelings, relevant to self</a:t>
            </a:r>
          </a:p>
          <a:p>
            <a:pPr lvl="1"/>
            <a:r>
              <a:rPr lang="en-GB" dirty="0" smtClean="0"/>
              <a:t>Cultural – values, social, cultural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884</Words>
  <Application>Microsoft Office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Slide</vt:lpstr>
      <vt:lpstr>EDUC2323 Computer Programming as a Tool for Learning</vt:lpstr>
      <vt:lpstr>Some pointers on theory and research in your blogs</vt:lpstr>
      <vt:lpstr>Some other pointers on theory and research in your blogs (2)</vt:lpstr>
      <vt:lpstr>LoFi algorithm example</vt:lpstr>
      <vt:lpstr>Remember back to workshop 1?</vt:lpstr>
      <vt:lpstr>‘Unplugged’ Computer Science…</vt:lpstr>
      <vt:lpstr>Syntonicity</vt:lpstr>
      <vt:lpstr>Reading: Blog Post by Uttam (2016)</vt:lpstr>
      <vt:lpstr>Types of Syntonicity</vt:lpstr>
      <vt:lpstr>Example from action research (Briggs, 2013)</vt:lpstr>
      <vt:lpstr>Think about how far we have come…</vt:lpstr>
      <vt:lpstr>There is more…</vt:lpstr>
    </vt:vector>
  </TitlesOfParts>
  <Company>Luton Sixth Form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EDUC2323 Computer Programming as a Tool for Learning</dc:title>
  <dc:creator>Review</dc:creator>
  <cp:lastModifiedBy>Matthew Dean</cp:lastModifiedBy>
  <cp:revision>135</cp:revision>
  <dcterms:created xsi:type="dcterms:W3CDTF">2014-11-10T06:41:28Z</dcterms:created>
  <dcterms:modified xsi:type="dcterms:W3CDTF">2019-10-25T11:14:25Z</dcterms:modified>
</cp:coreProperties>
</file>